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328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93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90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16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53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60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598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2576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33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82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737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62164-20F1-44FE-B708-DA3D3DD7B499}" type="datetimeFigureOut">
              <a:rPr lang="pt-BR" smtClean="0"/>
              <a:t>23/01/2024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7716F-6BE2-4610-AAC1-065A05F18C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10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9269"/>
            <a:ext cx="9144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26827" y="2037220"/>
            <a:ext cx="55089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Campanha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Choosing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Wisely</a:t>
            </a:r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7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Segundo  ciclo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AD71327-34BD-4F0C-BA27-45A53D0691AF}"/>
              </a:ext>
            </a:extLst>
          </p:cNvPr>
          <p:cNvSpPr txBox="1"/>
          <p:nvPr/>
        </p:nvSpPr>
        <p:spPr>
          <a:xfrm>
            <a:off x="861391" y="1611653"/>
            <a:ext cx="556591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 startAt="6"/>
            </a:pPr>
            <a:r>
              <a:rPr lang="pt-BR" b="1" dirty="0"/>
              <a:t>Não solicite testes </a:t>
            </a:r>
            <a:r>
              <a:rPr lang="pt-BR" b="1" dirty="0" err="1"/>
              <a:t>pré</a:t>
            </a:r>
            <a:r>
              <a:rPr lang="pt-BR" b="1" dirty="0"/>
              <a:t>-transfusionais desnecessários (tipo e triagem) para todos os pacientes pré-operatórios</a:t>
            </a:r>
          </a:p>
          <a:p>
            <a:pPr marL="342900" indent="-342900">
              <a:buAutoNum type="arabicPeriod" startAt="6"/>
            </a:pPr>
            <a:endParaRPr lang="pt-BR" dirty="0"/>
          </a:p>
          <a:p>
            <a:r>
              <a:rPr lang="pt-BR" dirty="0"/>
              <a:t>A grande maioria das reservas cirúrgicas não é utilizada e  em muitos casos não é nem mesmo necessária (</a:t>
            </a:r>
            <a:r>
              <a:rPr lang="pt-BR" dirty="0" err="1"/>
              <a:t>ex</a:t>
            </a:r>
            <a:r>
              <a:rPr lang="pt-BR" dirty="0"/>
              <a:t>: </a:t>
            </a:r>
            <a:r>
              <a:rPr lang="pt-BR" dirty="0" err="1"/>
              <a:t>pendicectomia</a:t>
            </a:r>
            <a:r>
              <a:rPr lang="pt-BR" dirty="0"/>
              <a:t>, histerectomia, colecistectomia). A realização de testes leva a retirada de sangue desnecessária e pode implicar em atrasos enquanto se aguarda resultados de testes.  Um fluxo bem estabelecido com os serviços de transfusão auxiliam na condução mais adequada dos procedimentos.</a:t>
            </a:r>
          </a:p>
        </p:txBody>
      </p:sp>
    </p:spTree>
    <p:extLst>
      <p:ext uri="{BB962C8B-B14F-4D97-AF65-F5344CB8AC3E}">
        <p14:creationId xmlns:p14="http://schemas.microsoft.com/office/powerpoint/2010/main" val="2002056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Segundo  ciclo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BC4A469-7FBF-4D51-AA98-36B7A04BCB0F}"/>
              </a:ext>
            </a:extLst>
          </p:cNvPr>
          <p:cNvSpPr txBox="1"/>
          <p:nvPr/>
        </p:nvSpPr>
        <p:spPr>
          <a:xfrm>
            <a:off x="636103" y="1582340"/>
            <a:ext cx="600323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 startAt="7"/>
            </a:pPr>
            <a:r>
              <a:rPr lang="pt-BR" b="1" dirty="0"/>
              <a:t>Não solicite rotineiramente coleta de sangue autólogo e direcionado no perioperatório</a:t>
            </a:r>
          </a:p>
          <a:p>
            <a:pPr marL="342900" indent="-342900">
              <a:buAutoNum type="arabicPeriod" startAt="7"/>
            </a:pPr>
            <a:endParaRPr lang="pt-BR" dirty="0"/>
          </a:p>
          <a:p>
            <a:pPr marL="342900" indent="-342900">
              <a:buAutoNum type="arabicPeriod" startAt="7"/>
            </a:pPr>
            <a:endParaRPr lang="pt-BR" dirty="0"/>
          </a:p>
          <a:p>
            <a:r>
              <a:rPr lang="pt-BR" dirty="0"/>
              <a:t>A  coleta autóloga pré-operatória  pode levar a anemia do paciente, riscos de contaminação e erros na administração.  A doação direcionada, específica, não implica em benefícios para a imensa maioria dos pacientes e pode, inclusive, aumentar os riscos (</a:t>
            </a:r>
            <a:r>
              <a:rPr lang="pt-BR" dirty="0" err="1"/>
              <a:t>ex</a:t>
            </a:r>
            <a:r>
              <a:rPr lang="pt-BR" dirty="0"/>
              <a:t>: riscos infecciosos, doença do enxerto versus hospedeiro). Estes procedimentos deverão ser reservados apenas para casos específicos e selecionados, como por exemplo, em pacientes de sangue raro. </a:t>
            </a:r>
          </a:p>
        </p:txBody>
      </p:sp>
    </p:spTree>
    <p:extLst>
      <p:ext uri="{BB962C8B-B14F-4D97-AF65-F5344CB8AC3E}">
        <p14:creationId xmlns:p14="http://schemas.microsoft.com/office/powerpoint/2010/main" val="2663068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Primeiro  ciclo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FCC6F70-6312-4783-A413-ED9F7C081AED}"/>
              </a:ext>
            </a:extLst>
          </p:cNvPr>
          <p:cNvSpPr txBox="1"/>
          <p:nvPr/>
        </p:nvSpPr>
        <p:spPr>
          <a:xfrm>
            <a:off x="518574" y="1469673"/>
            <a:ext cx="614727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8. </a:t>
            </a:r>
            <a:r>
              <a:rPr lang="pt-BR" b="1" dirty="0"/>
              <a:t>Não transfundir sangue O negativo, exceto para pacientes O negativos e em emergências para pacientes do sexo feminino com potencial para engravidar de grupo sanguíneo desconhecido</a:t>
            </a:r>
            <a:r>
              <a:rPr lang="pt-BR" dirty="0"/>
              <a:t>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Existe uma escassez crônica de concentrado de hemácias O negativo. A utilização de hemácias O positivo no contexto das emergências tem demonstrado segurança e efetividade. As hemácias o negativo devem ser reservadas para pacientes sabidamente O negativos ou em emergências, quando o grupo não for conhecido, para mulheres em idade fértil. Assim que possível, deverá ser iniciado sangue </a:t>
            </a:r>
            <a:r>
              <a:rPr lang="pt-BR" dirty="0" err="1"/>
              <a:t>isogrupo</a:t>
            </a:r>
            <a:r>
              <a:rPr lang="pt-BR" dirty="0"/>
              <a:t> com o paciente. </a:t>
            </a:r>
          </a:p>
        </p:txBody>
      </p:sp>
    </p:spTree>
    <p:extLst>
      <p:ext uri="{BB962C8B-B14F-4D97-AF65-F5344CB8AC3E}">
        <p14:creationId xmlns:p14="http://schemas.microsoft.com/office/powerpoint/2010/main" val="75199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Segundo  ciclo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0C36C82-D955-4344-A5E7-B8AC083910B3}"/>
              </a:ext>
            </a:extLst>
          </p:cNvPr>
          <p:cNvSpPr txBox="1"/>
          <p:nvPr/>
        </p:nvSpPr>
        <p:spPr>
          <a:xfrm>
            <a:off x="513361" y="1166842"/>
            <a:ext cx="60729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9. </a:t>
            </a:r>
            <a:r>
              <a:rPr lang="pt-BR" b="1" dirty="0"/>
              <a:t>Não transfundir plasma do grupo AB para pacientes que não sejam do grupo AB, a menos que em situações de emergência em que o grupo ABO seja desconhecido</a:t>
            </a:r>
            <a:r>
              <a:rPr lang="pt-BR" dirty="0"/>
              <a:t>. </a:t>
            </a:r>
          </a:p>
          <a:p>
            <a:endParaRPr lang="pt-BR" dirty="0"/>
          </a:p>
          <a:p>
            <a:r>
              <a:rPr lang="pt-BR" dirty="0"/>
              <a:t>A demanda por plasma AB aumentou. Os indivíduos do grupo AB são minoria. Os doadores do grupo AB são doadores universais de plasma, portanto, são o tipo mais procurado para transfusão de plasma. O plasma tipo-específico deve ser administrado o mais rápido possível em situações de emergência para preservar o estoque de plasma AB para aqueles pacientes cujo grupo sanguíneo é desconhecido. </a:t>
            </a:r>
          </a:p>
          <a:p>
            <a:endParaRPr lang="pt-BR" dirty="0"/>
          </a:p>
          <a:p>
            <a:r>
              <a:rPr lang="pt-BR" dirty="0"/>
              <a:t>Além disso, em muitas situações a transfusão de plasma </a:t>
            </a:r>
            <a:r>
              <a:rPr lang="pt-BR" dirty="0" err="1"/>
              <a:t>heterogrupo</a:t>
            </a:r>
            <a:r>
              <a:rPr lang="pt-BR" dirty="0"/>
              <a:t> é segura os serviços de hemoterapia devem ter descrito os critérios de liberação.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0149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82271" y="1321603"/>
            <a:ext cx="66221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CHOOSING WISELY-  </a:t>
            </a:r>
          </a:p>
          <a:p>
            <a:pPr algn="ctr"/>
            <a:r>
              <a:rPr lang="pt-BR" sz="4800" dirty="0"/>
              <a:t>O que é?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6F7F921-0ACD-4832-8203-84DA2731ACB8}"/>
              </a:ext>
            </a:extLst>
          </p:cNvPr>
          <p:cNvSpPr txBox="1"/>
          <p:nvPr/>
        </p:nvSpPr>
        <p:spPr>
          <a:xfrm>
            <a:off x="556591" y="3429000"/>
            <a:ext cx="66963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 err="1">
                <a:solidFill>
                  <a:srgbClr val="4D5156"/>
                </a:solidFill>
                <a:effectLst/>
                <a:latin typeface="Google Sans"/>
              </a:rPr>
              <a:t>Choosing</a:t>
            </a:r>
            <a:r>
              <a:rPr lang="pt-BR" b="0" i="0" dirty="0">
                <a:solidFill>
                  <a:srgbClr val="4D5156"/>
                </a:solidFill>
                <a:effectLst/>
                <a:latin typeface="Google Sans"/>
              </a:rPr>
              <a:t> </a:t>
            </a:r>
            <a:r>
              <a:rPr lang="pt-BR" b="0" i="0" dirty="0" err="1">
                <a:solidFill>
                  <a:srgbClr val="4D5156"/>
                </a:solidFill>
                <a:effectLst/>
                <a:latin typeface="Google Sans"/>
              </a:rPr>
              <a:t>Wisely</a:t>
            </a:r>
            <a:r>
              <a:rPr lang="pt-BR" b="0" i="0" dirty="0">
                <a:solidFill>
                  <a:srgbClr val="4D5156"/>
                </a:solidFill>
                <a:effectLst/>
                <a:latin typeface="Google Sans"/>
              </a:rPr>
              <a:t> </a:t>
            </a:r>
            <a:r>
              <a:rPr lang="pt-BR" b="0" i="0" dirty="0">
                <a:solidFill>
                  <a:srgbClr val="040C28"/>
                </a:solidFill>
                <a:effectLst/>
                <a:latin typeface="Google Sans"/>
              </a:rPr>
              <a:t>é uma campanha que visa conscientizar médicos para evitar condutas que levem os pacientes a se submeterem a procedimentos ineficientes e desnecessários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719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73819" y="698752"/>
            <a:ext cx="6259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Escopo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5F2542-8E2A-49B8-A8C0-787799E9E221}"/>
              </a:ext>
            </a:extLst>
          </p:cNvPr>
          <p:cNvSpPr txBox="1"/>
          <p:nvPr/>
        </p:nvSpPr>
        <p:spPr>
          <a:xfrm>
            <a:off x="573819" y="2598003"/>
            <a:ext cx="6259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9 QUESTIONAMENTOS EM MEDICINA TRANSFUSIONAL DA CAMPANHA CHOOSING WISELY QUE SÃO ABRANGIDOS PELO PROGRAMA DE PBM DA FUNDAÇÃO HEMOMINAS/SES </a:t>
            </a:r>
          </a:p>
        </p:txBody>
      </p:sp>
    </p:spTree>
    <p:extLst>
      <p:ext uri="{BB962C8B-B14F-4D97-AF65-F5344CB8AC3E}">
        <p14:creationId xmlns:p14="http://schemas.microsoft.com/office/powerpoint/2010/main" val="132137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86975" y="553072"/>
            <a:ext cx="716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/>
              <a:t>Como utilizar este material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7139F53-5AAB-4B5B-B6FA-6644740489F7}"/>
              </a:ext>
            </a:extLst>
          </p:cNvPr>
          <p:cNvSpPr txBox="1"/>
          <p:nvPr/>
        </p:nvSpPr>
        <p:spPr>
          <a:xfrm>
            <a:off x="953070" y="1499819"/>
            <a:ext cx="56332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Os questionamentos aqui apresentados fazem parte da Campanha </a:t>
            </a:r>
            <a:r>
              <a:rPr lang="pt-BR" dirty="0" err="1"/>
              <a:t>Choosing</a:t>
            </a:r>
            <a:r>
              <a:rPr lang="pt-BR" dirty="0"/>
              <a:t> </a:t>
            </a:r>
            <a:r>
              <a:rPr lang="pt-BR" dirty="0" err="1"/>
              <a:t>Wisely</a:t>
            </a:r>
            <a:r>
              <a:rPr lang="pt-BR" dirty="0"/>
              <a:t> e estão sendo utilizados pela Fundação Hemominas como referência na estruturação do programa de PBM.  Alguns fazem parte do primeiro ciclo e os demais devem ser abordados a partir do segundo ciclo.</a:t>
            </a:r>
          </a:p>
          <a:p>
            <a:endParaRPr lang="pt-BR" dirty="0"/>
          </a:p>
          <a:p>
            <a:r>
              <a:rPr lang="pt-BR" dirty="0"/>
              <a:t>Os serviços podem utilizar este material  para complementar ou divulgar a campanha interna, citando a fonte: </a:t>
            </a:r>
            <a:r>
              <a:rPr lang="pt-BR" b="1" dirty="0">
                <a:solidFill>
                  <a:srgbClr val="FF0000"/>
                </a:solidFill>
              </a:rPr>
              <a:t>Questionamentos da Campanha </a:t>
            </a:r>
            <a:r>
              <a:rPr lang="pt-BR" b="1" dirty="0" err="1">
                <a:solidFill>
                  <a:srgbClr val="FF0000"/>
                </a:solidFill>
              </a:rPr>
              <a:t>Choosig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b="1" dirty="0" err="1">
                <a:solidFill>
                  <a:srgbClr val="FF0000"/>
                </a:solidFill>
              </a:rPr>
              <a:t>Wisely</a:t>
            </a:r>
            <a:r>
              <a:rPr lang="pt-BR" b="1" dirty="0">
                <a:solidFill>
                  <a:srgbClr val="FF0000"/>
                </a:solidFill>
              </a:rPr>
              <a:t> adaptada por Fundação Hemominas </a:t>
            </a:r>
          </a:p>
          <a:p>
            <a:endParaRPr lang="pt-BR" b="1" dirty="0">
              <a:solidFill>
                <a:srgbClr val="FF0000"/>
              </a:solidFill>
            </a:endParaRPr>
          </a:p>
          <a:p>
            <a:r>
              <a:rPr lang="pt-BR" dirty="0"/>
              <a:t>A  adesão à campanha  por meio de divulgação é obrigatória no primeiro ciclo. Para o segundo ciclo serão necessárias comprovações mais robustas, como alteração em procedimentos, processos, documentos de orientação, treinamentos e indicadores de verificação. </a:t>
            </a:r>
          </a:p>
        </p:txBody>
      </p:sp>
    </p:spTree>
    <p:extLst>
      <p:ext uri="{BB962C8B-B14F-4D97-AF65-F5344CB8AC3E}">
        <p14:creationId xmlns:p14="http://schemas.microsoft.com/office/powerpoint/2010/main" val="1963233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A55F23ED-CFFE-4DC5-9169-4AB12EB91204}"/>
              </a:ext>
            </a:extLst>
          </p:cNvPr>
          <p:cNvSpPr txBox="1"/>
          <p:nvPr/>
        </p:nvSpPr>
        <p:spPr>
          <a:xfrm>
            <a:off x="487018" y="1523342"/>
            <a:ext cx="62848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AutoNum type="arabicPeriod"/>
            </a:pPr>
            <a:r>
              <a:rPr lang="pt-BR" b="1" dirty="0"/>
              <a:t>Não transfunda sangue se outras terapias não transfusionais  ou observação forem igualmente eficazes</a:t>
            </a:r>
          </a:p>
          <a:p>
            <a:pPr marL="257175" indent="-257175">
              <a:buAutoNum type="arabicPeriod"/>
            </a:pPr>
            <a:endParaRPr lang="pt-BR" dirty="0"/>
          </a:p>
          <a:p>
            <a:r>
              <a:rPr lang="pt-BR" dirty="0"/>
              <a:t>A transfusão de sangue  não deve ser administrada se outras alternativas não transfusionais mais seguras </a:t>
            </a:r>
            <a:r>
              <a:rPr lang="pt-BR" dirty="0" err="1"/>
              <a:t>estiveremdisponíveis</a:t>
            </a:r>
            <a:r>
              <a:rPr lang="pt-BR" dirty="0"/>
              <a:t>. Por exemplo, pacientes com deficiência de ferro e sem instabilidade hemodinâmica devem receber terapia com ferro.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Primeiro ciclo </a:t>
            </a:r>
          </a:p>
        </p:txBody>
      </p:sp>
    </p:spTree>
    <p:extLst>
      <p:ext uri="{BB962C8B-B14F-4D97-AF65-F5344CB8AC3E}">
        <p14:creationId xmlns:p14="http://schemas.microsoft.com/office/powerpoint/2010/main" val="85193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Primeiro ciclo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4EB81B7-FA74-41BB-9350-76113E2B318E}"/>
              </a:ext>
            </a:extLst>
          </p:cNvPr>
          <p:cNvSpPr txBox="1"/>
          <p:nvPr/>
        </p:nvSpPr>
        <p:spPr>
          <a:xfrm>
            <a:off x="596348" y="954157"/>
            <a:ext cx="649356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pt-BR" b="1" dirty="0"/>
              <a:t>Não transfunda mais de um concentrado de hemácias em pacientes estáveis e sem sangramento.</a:t>
            </a:r>
          </a:p>
          <a:p>
            <a:pPr marL="342900" indent="-342900">
              <a:buAutoNum type="arabicPeriod" startAt="2"/>
            </a:pPr>
            <a:endParaRPr lang="pt-BR" dirty="0"/>
          </a:p>
          <a:p>
            <a:r>
              <a:rPr lang="pt-BR" dirty="0"/>
              <a:t>Se o seu paciente não apresenta um sangramento grave, que leve à instabilidade hemodinâmica mas tem uma necessidade de transfusão (hipoxemia), faça a transfusão de apenas uma unidade de hemácias, para adultos ou 10 ml/Kg, para crianças. Reavalie o paciente novamente algumas horas após a transfusão (6-12 horas) quanto aos efeitos desejados e se o paciente apresentar melhora hemodinâmica, mantenha o seguimento com observação e tratamento conservador. </a:t>
            </a:r>
          </a:p>
          <a:p>
            <a:endParaRPr lang="pt-BR" dirty="0"/>
          </a:p>
          <a:p>
            <a:r>
              <a:rPr lang="pt-BR" dirty="0"/>
              <a:t>Lembre-se: Taquicardia é um mecanismo de compensação e não um sinal de instabilidade hemodinâmica. Evidencie a hipoxemia antes de solicitar a transfusão e faça os registros adequados na solicitação e  evolução. Essas são ações importantes para a segurança do paciente, do profissional e da instituição. </a:t>
            </a:r>
          </a:p>
        </p:txBody>
      </p:sp>
    </p:spTree>
    <p:extLst>
      <p:ext uri="{BB962C8B-B14F-4D97-AF65-F5344CB8AC3E}">
        <p14:creationId xmlns:p14="http://schemas.microsoft.com/office/powerpoint/2010/main" val="2815045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Segundo  ciclo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69E3652-2192-4B6B-A04A-5754415DC8D0}"/>
              </a:ext>
            </a:extLst>
          </p:cNvPr>
          <p:cNvSpPr txBox="1"/>
          <p:nvPr/>
        </p:nvSpPr>
        <p:spPr>
          <a:xfrm>
            <a:off x="321909" y="1630017"/>
            <a:ext cx="65559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3. </a:t>
            </a:r>
            <a:r>
              <a:rPr lang="pt-BR" b="1" dirty="0"/>
              <a:t>Não transfundir plasma para corrigir RNI &lt; 1,8 ou </a:t>
            </a:r>
            <a:r>
              <a:rPr lang="pt-BR" b="1" dirty="0" err="1"/>
              <a:t>Ptta</a:t>
            </a:r>
            <a:r>
              <a:rPr lang="pt-BR" b="1" dirty="0"/>
              <a:t> antes de um procedimento</a:t>
            </a:r>
          </a:p>
          <a:p>
            <a:endParaRPr lang="pt-BR" dirty="0"/>
          </a:p>
          <a:p>
            <a:r>
              <a:rPr lang="pt-BR" dirty="0"/>
              <a:t>Os exames convencionais de coagulação não são bons preditores de sangramento. A transfusão de plasma não demonstrou alterar significativamente o RNI, quando este está apenas levemente elevado (&lt;1,8).</a:t>
            </a:r>
          </a:p>
          <a:p>
            <a:endParaRPr lang="pt-BR" dirty="0"/>
          </a:p>
          <a:p>
            <a:r>
              <a:rPr lang="pt-BR" dirty="0"/>
              <a:t>Se o procedimento é eletivo prefira investigar as causas das alterações. Um </a:t>
            </a:r>
            <a:r>
              <a:rPr lang="pt-BR" dirty="0" err="1"/>
              <a:t>Ptta</a:t>
            </a:r>
            <a:r>
              <a:rPr lang="pt-BR" dirty="0"/>
              <a:t> alargado pode não ser corrigido apenas com transfusão de plasma. </a:t>
            </a:r>
          </a:p>
        </p:txBody>
      </p:sp>
    </p:spTree>
    <p:extLst>
      <p:ext uri="{BB962C8B-B14F-4D97-AF65-F5344CB8AC3E}">
        <p14:creationId xmlns:p14="http://schemas.microsoft.com/office/powerpoint/2010/main" val="70025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Segundo  ciclo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4820FB5-0DB3-4FA9-9175-95BDD8E47013}"/>
              </a:ext>
            </a:extLst>
          </p:cNvPr>
          <p:cNvSpPr txBox="1"/>
          <p:nvPr/>
        </p:nvSpPr>
        <p:spPr>
          <a:xfrm>
            <a:off x="437322" y="1582340"/>
            <a:ext cx="650681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4. </a:t>
            </a:r>
            <a:r>
              <a:rPr lang="pt-BR" b="1" dirty="0"/>
              <a:t>Não faça transfusão rotineira de plaquetas para pacientes com trombocitopenia induzida por quimioterapia se a contagem de plaquetas for maior que 10 X 109/L na ausência de sangramento.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Transfusões de plaquetas podem ser causa de reações graves e fatais. Além dos valores nos exames, deverão ser levados em conta outros dados clínicos como infecção, uso de antibióticos, antifúngicos, febre e a causa da plaquetopenia</a:t>
            </a:r>
          </a:p>
          <a:p>
            <a:endParaRPr lang="pt-BR" dirty="0"/>
          </a:p>
          <a:p>
            <a:r>
              <a:rPr lang="pt-BR" dirty="0"/>
              <a:t>Plaquetopenias por destruição periférica (</a:t>
            </a:r>
            <a:r>
              <a:rPr lang="pt-BR" dirty="0" err="1"/>
              <a:t>ex</a:t>
            </a:r>
            <a:r>
              <a:rPr lang="pt-BR" dirty="0"/>
              <a:t>: autoimune, dengue), geralmente não são indicativos de transfusão, mesmo  com </a:t>
            </a:r>
            <a:r>
              <a:rPr lang="pt-BR" dirty="0" err="1"/>
              <a:t>plaquetometria</a:t>
            </a:r>
            <a:r>
              <a:rPr lang="pt-BR" dirty="0"/>
              <a:t> extremamente baixa.</a:t>
            </a:r>
          </a:p>
        </p:txBody>
      </p:sp>
    </p:spTree>
    <p:extLst>
      <p:ext uri="{BB962C8B-B14F-4D97-AF65-F5344CB8AC3E}">
        <p14:creationId xmlns:p14="http://schemas.microsoft.com/office/powerpoint/2010/main" val="3501720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06BB24-5FDA-84F5-724F-2756F335B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E7C54D0-E57D-436E-A64D-4DB49244E08A}"/>
              </a:ext>
            </a:extLst>
          </p:cNvPr>
          <p:cNvSpPr txBox="1"/>
          <p:nvPr/>
        </p:nvSpPr>
        <p:spPr>
          <a:xfrm>
            <a:off x="321908" y="528334"/>
            <a:ext cx="16526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" dirty="0"/>
              <a:t>Segundo  ciclo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984B263-28CD-45BA-A783-1EFB559066C7}"/>
              </a:ext>
            </a:extLst>
          </p:cNvPr>
          <p:cNvSpPr txBox="1"/>
          <p:nvPr/>
        </p:nvSpPr>
        <p:spPr>
          <a:xfrm>
            <a:off x="755374" y="1876696"/>
            <a:ext cx="564542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5. </a:t>
            </a:r>
            <a:r>
              <a:rPr lang="pt-BR" b="1" dirty="0"/>
              <a:t>Não use rotineiramente Complexo </a:t>
            </a:r>
            <a:r>
              <a:rPr lang="pt-BR" b="1" dirty="0" err="1"/>
              <a:t>Protrombinico</a:t>
            </a:r>
            <a:r>
              <a:rPr lang="pt-BR" b="1" dirty="0"/>
              <a:t> ou plasma para reversão não emergente de antagonistas da vitamina K</a:t>
            </a:r>
          </a:p>
          <a:p>
            <a:endParaRPr lang="pt-BR" dirty="0"/>
          </a:p>
          <a:p>
            <a:r>
              <a:rPr lang="pt-BR" dirty="0"/>
              <a:t>Para reversão não emergencial da Warfarina, a suspensão do medicamento e o uso de vitamina K oferecem segurança e boa correlação custo benefício, evitando os custos com o complexo </a:t>
            </a:r>
            <a:r>
              <a:rPr lang="pt-BR" dirty="0" err="1"/>
              <a:t>protrombínico</a:t>
            </a:r>
            <a:r>
              <a:rPr lang="pt-BR" dirty="0"/>
              <a:t> e os riscos associados à transfusão de plasma. </a:t>
            </a:r>
          </a:p>
        </p:txBody>
      </p:sp>
    </p:spTree>
    <p:extLst>
      <p:ext uri="{BB962C8B-B14F-4D97-AF65-F5344CB8AC3E}">
        <p14:creationId xmlns:p14="http://schemas.microsoft.com/office/powerpoint/2010/main" val="379735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1004</Words>
  <Application>Microsoft Office PowerPoint</Application>
  <PresentationFormat>Apresentação na tela (4:3)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Google Sans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Monique Pinho</dc:creator>
  <cp:lastModifiedBy>Margareth Pettersen Roque</cp:lastModifiedBy>
  <cp:revision>13</cp:revision>
  <dcterms:created xsi:type="dcterms:W3CDTF">2022-04-29T18:03:14Z</dcterms:created>
  <dcterms:modified xsi:type="dcterms:W3CDTF">2024-01-23T17:26:00Z</dcterms:modified>
</cp:coreProperties>
</file>